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805C73C-42EE-4990-8CC7-A7BCBDF4435D}">
  <a:tblStyle styleId="{0805C73C-42EE-4990-8CC7-A7BCBDF443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e55c4032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e55c4032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e55c4032e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e55c4032e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e55c4032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e55c4032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e55c4032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e55c4032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e55c4032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e55c4032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e55c4032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e55c4032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e55c4032e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e55c4032e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e55c4032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e55c4032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e55c4032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e55c4032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e55c4032e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e55c4032e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397650" y="1281250"/>
            <a:ext cx="44517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DengAI: Predicting Disease Spread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397650" y="3315300"/>
            <a:ext cx="45372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CS4622 Machine Learning</a:t>
            </a: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150" y="1091975"/>
            <a:ext cx="3989850" cy="283013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385550" y="3858100"/>
            <a:ext cx="37938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AltumTek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140007P	C. Abeysinghe</a:t>
            </a:r>
            <a:endParaRPr sz="11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140262P	L.M. Jayathilake</a:t>
            </a:r>
            <a:endParaRPr sz="11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140674F	C.L. Wijayakoon</a:t>
            </a:r>
            <a:endParaRPr sz="11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140684K	T.K. Wijesinghe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Implementation</a:t>
            </a:r>
            <a:endParaRPr/>
          </a:p>
        </p:txBody>
      </p:sp>
      <p:sp>
        <p:nvSpPr>
          <p:cNvPr id="210" name="Google Shape;210;p26"/>
          <p:cNvSpPr txBox="1"/>
          <p:nvPr>
            <p:ph idx="2" type="body"/>
          </p:nvPr>
        </p:nvSpPr>
        <p:spPr>
          <a:xfrm>
            <a:off x="5174225" y="102595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Our target is reducing the MAE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Several models were implemented</a:t>
            </a:r>
            <a:endParaRPr/>
          </a:p>
          <a:p>
            <a:pPr indent="-311150" lvl="0" marL="45720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Negative binomial regression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Random forest regression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ARIMA</a:t>
            </a:r>
            <a:endParaRPr/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713" y="1619250"/>
            <a:ext cx="2962275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730000" y="52254"/>
            <a:ext cx="3705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Binomial</a:t>
            </a:r>
            <a:r>
              <a:rPr lang="en"/>
              <a:t> </a:t>
            </a:r>
            <a:r>
              <a:rPr lang="en"/>
              <a:t>Regression</a:t>
            </a:r>
            <a:r>
              <a:rPr lang="en"/>
              <a:t> </a:t>
            </a:r>
            <a:endParaRPr/>
          </a:p>
        </p:txBody>
      </p:sp>
      <p:sp>
        <p:nvSpPr>
          <p:cNvPr id="217" name="Google Shape;217;p27"/>
          <p:cNvSpPr txBox="1"/>
          <p:nvPr>
            <p:ph idx="1" type="subTitle"/>
          </p:nvPr>
        </p:nvSpPr>
        <p:spPr>
          <a:xfrm>
            <a:off x="669400" y="2192250"/>
            <a:ext cx="3826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Used as the baseline model.</a:t>
            </a:r>
            <a:endParaRPr sz="13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Best MAE score of 24.1274.</a:t>
            </a:r>
            <a:endParaRPr sz="13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75" y="1399400"/>
            <a:ext cx="3573330" cy="24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730000" y="54864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Regressor </a:t>
            </a:r>
            <a:endParaRPr/>
          </a:p>
        </p:txBody>
      </p:sp>
      <p:sp>
        <p:nvSpPr>
          <p:cNvPr id="224" name="Google Shape;224;p28"/>
          <p:cNvSpPr txBox="1"/>
          <p:nvPr>
            <p:ph idx="1" type="subTitle"/>
          </p:nvPr>
        </p:nvSpPr>
        <p:spPr>
          <a:xfrm>
            <a:off x="674375" y="2140075"/>
            <a:ext cx="38268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Random forests is an ensemble learning method</a:t>
            </a:r>
            <a:endParaRPr sz="13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Best result 17.8</a:t>
            </a:r>
            <a:endParaRPr sz="13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925" y="204025"/>
            <a:ext cx="3826828" cy="23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600" y="2732125"/>
            <a:ext cx="3754350" cy="23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5747950" y="-6575"/>
            <a:ext cx="25371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San Juan Feature Importance</a:t>
            </a:r>
            <a:endParaRPr sz="1000"/>
          </a:p>
        </p:txBody>
      </p:sp>
      <p:sp>
        <p:nvSpPr>
          <p:cNvPr id="228" name="Google Shape;228;p28"/>
          <p:cNvSpPr txBox="1"/>
          <p:nvPr/>
        </p:nvSpPr>
        <p:spPr>
          <a:xfrm>
            <a:off x="5900350" y="2504550"/>
            <a:ext cx="25371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Iquitos</a:t>
            </a:r>
            <a:r>
              <a:rPr lang="en" sz="1000"/>
              <a:t> Feature Importance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613675" y="510681"/>
            <a:ext cx="34704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"/>
          <p:cNvSpPr txBox="1"/>
          <p:nvPr>
            <p:ph idx="1" type="subTitle"/>
          </p:nvPr>
        </p:nvSpPr>
        <p:spPr>
          <a:xfrm>
            <a:off x="435475" y="2032600"/>
            <a:ext cx="3826800" cy="17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Time Series Forecasting with AutoRegressive Integrated Moving Average (ARIMA)</a:t>
            </a:r>
            <a:endParaRPr sz="13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/>
              <a:t>Uses time series analysis</a:t>
            </a:r>
            <a:endParaRPr sz="1300"/>
          </a:p>
        </p:txBody>
      </p:sp>
      <p:pic>
        <p:nvPicPr>
          <p:cNvPr id="235" name="Google Shape;235;p29"/>
          <p:cNvPicPr preferRelativeResize="0"/>
          <p:nvPr/>
        </p:nvPicPr>
        <p:blipFill rotWithShape="1">
          <a:blip r:embed="rId3">
            <a:alphaModFix/>
          </a:blip>
          <a:srcRect b="-6236" l="0" r="-6236" t="0"/>
          <a:stretch/>
        </p:blipFill>
        <p:spPr>
          <a:xfrm>
            <a:off x="4572000" y="698325"/>
            <a:ext cx="4576925" cy="309436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/>
          <p:nvPr/>
        </p:nvSpPr>
        <p:spPr>
          <a:xfrm>
            <a:off x="5817700" y="3621300"/>
            <a:ext cx="14667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Time series </a:t>
            </a:r>
            <a:r>
              <a:rPr lang="en" sz="900">
                <a:solidFill>
                  <a:srgbClr val="999999"/>
                </a:solidFill>
              </a:rPr>
              <a:t>analysis</a:t>
            </a:r>
            <a:endParaRPr sz="9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729450" y="602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Discussion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729450" y="14046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feature selection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Importance of feature engineering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Best performance was from Random Forest regressor.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3" name="Google Shape;243;p30"/>
          <p:cNvGraphicFramePr/>
          <p:nvPr/>
        </p:nvGraphicFramePr>
        <p:xfrm>
          <a:off x="1250775" y="324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{0805C73C-42EE-4990-8CC7-A7BCBDF4435D}</a:tableStyleId>
              </a:tblPr>
              <a:tblGrid>
                <a:gridCol w="1910400"/>
                <a:gridCol w="1910400"/>
                <a:gridCol w="19104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Model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Cross Validation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Competition Result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Random Forest Regressor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20.5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17.5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Negative Binomial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24.1274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66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ARIMA</a:t>
                      </a:r>
                      <a:endParaRPr sz="1100"/>
                    </a:p>
                  </a:txBody>
                  <a:tcPr marT="63500" marB="63500" marR="63500" marL="63500"/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No submissions were made due to poor performance</a:t>
                      </a:r>
                      <a:endParaRPr sz="1100"/>
                    </a:p>
                  </a:txBody>
                  <a:tcPr marT="63500" marB="63500" marR="63500" marL="63500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729450" y="602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Discussion (Cont)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1"/>
          <p:cNvSpPr txBox="1"/>
          <p:nvPr>
            <p:ph idx="1" type="body"/>
          </p:nvPr>
        </p:nvSpPr>
        <p:spPr>
          <a:xfrm>
            <a:off x="729450" y="1404675"/>
            <a:ext cx="76887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learning, data visualization frameworks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625" y="1759950"/>
            <a:ext cx="2501275" cy="13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125" y="2001375"/>
            <a:ext cx="51625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4763" y="3392025"/>
            <a:ext cx="495300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875" y="3121462"/>
            <a:ext cx="2846999" cy="177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729450" y="602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Discussion (Cont)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000" y="1457176"/>
            <a:ext cx="7094875" cy="34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729450" y="547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0" name="Google Shape;270;p34"/>
          <p:cNvSpPr txBox="1"/>
          <p:nvPr>
            <p:ph idx="1" type="body"/>
          </p:nvPr>
        </p:nvSpPr>
        <p:spPr>
          <a:xfrm>
            <a:off x="764200" y="1418550"/>
            <a:ext cx="7688700" cy="3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[1] Dengue Virus Net</a:t>
            </a: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[online] Denguevirusnet.com. Available at: http://www.denguevirusnet.com [Accessed 20 Jul. 2018].</a:t>
            </a:r>
            <a:endParaRPr sz="10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[2] </a:t>
            </a: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dengueforecasting.noaa.gov. (2018). </a:t>
            </a:r>
            <a:r>
              <a:rPr i="1" lang="en" sz="10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Dengue Forecasting</a:t>
            </a: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[online] Available at: http://dengueforecasting.noaa.gov/ [Accessed 19 Jul. 2018].</a:t>
            </a:r>
            <a:endParaRPr sz="10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[3] e</a:t>
            </a: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n.wikipedia.org. (2018). </a:t>
            </a:r>
            <a:r>
              <a:rPr i="1" lang="en" sz="10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San Juan, Puerto Rico</a:t>
            </a: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[online] Available at: https://en.wikipedia.org/wiki/San_Juan,_Puerto_Rico#Geography [Accessed 19 Jul. 2018].</a:t>
            </a:r>
            <a:endParaRPr sz="10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[4] en.wikipedia.org. (2018). Iquitos. [online] Available at: https://en.wikipedia.org/wiki/Iquitos#Geography [Accessed 19 Jul. 2018].</a:t>
            </a:r>
            <a:endParaRPr sz="10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[5] </a:t>
            </a:r>
            <a:r>
              <a:rPr i="1" lang="en" sz="10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DengAI: Predicting Disease Spread - Benchmark - DrivenData Labs</a:t>
            </a: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[online] Available at: http://drivendata.co/blog/dengue-benchmark/ [Accessed 20 Jul. 2018].</a:t>
            </a:r>
            <a:endParaRPr sz="10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[6] </a:t>
            </a:r>
            <a:r>
              <a:rPr i="1" lang="en" sz="10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 forest</a:t>
            </a:r>
            <a:r>
              <a:rPr lang="en" sz="10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 [online] Available at: https://en.wikipedia.org/wiki/Random_forest [Accessed 20 Jul. 2018].</a:t>
            </a:r>
            <a:endParaRPr sz="10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[7] </a:t>
            </a:r>
            <a:r>
              <a:rPr i="1" lang="en" sz="10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Autoregressive integrated moving average</a:t>
            </a:r>
            <a:r>
              <a:rPr lang="en" sz="10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 [online] Available at: https://en.wikipedia.org/wiki/Autoregressive_integrated_moving_average [Accessed 20 Jul. 2018].</a:t>
            </a:r>
            <a:endParaRPr sz="10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[8] </a:t>
            </a:r>
            <a:r>
              <a:rPr i="1" lang="en" sz="10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How to Create an ARIMA Model for Time Series Forecasting with Python</a:t>
            </a:r>
            <a:r>
              <a:rPr lang="en" sz="10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 [online] Machine Learning Mastery. Available at: https://machinelearningmastery.com/arima-for-time-series-forecasting-with-python/ [Accessed 20 Jul. 2018].</a:t>
            </a:r>
            <a:endParaRPr sz="10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[9] </a:t>
            </a:r>
            <a:r>
              <a:rPr i="1" lang="en" sz="10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statsmodels.tsa.statespace.sarimax.SARIMAX — statsmodels 0.9.0 documentation</a:t>
            </a:r>
            <a:r>
              <a:rPr lang="en" sz="10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. [online] Available at: http://www.statsmodels.org/dev/generated/statsmodels.tsa.statespace.sarimax.SARIMAX.html [Accessed 20 Jul. 2018].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4" name="Google Shape;144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Problem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Solution Steps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AutoNum type="arabicPeriod"/>
            </a:pPr>
            <a:r>
              <a:rPr lang="en" sz="1600">
                <a:solidFill>
                  <a:srgbClr val="FFFFFF"/>
                </a:solidFill>
              </a:rPr>
              <a:t>Results</a:t>
            </a:r>
            <a:endParaRPr sz="1600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50" name="Google Shape;150;p1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We need to predict the dengue cases in two cities, given historical data on their weather, climate and past dengue cases.</a:t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Dengue kills. We want to be ready to save as many lives as possible.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Procedure</a:t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6317761" y="1962059"/>
            <a:ext cx="2585700" cy="669000"/>
          </a:xfrm>
          <a:prstGeom prst="chevron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Tuning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6888440" y="2793795"/>
            <a:ext cx="1749300" cy="26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Grid Search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4376590" y="1962059"/>
            <a:ext cx="2585700" cy="669000"/>
          </a:xfrm>
          <a:prstGeom prst="chevron">
            <a:avLst>
              <a:gd fmla="val 50000" name="adj"/>
            </a:avLst>
          </a:prstGeom>
          <a:solidFill>
            <a:srgbClr val="D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Construction &amp; Prediction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2094350" y="1962050"/>
            <a:ext cx="2690400" cy="669000"/>
          </a:xfrm>
          <a:prstGeom prst="homePlate">
            <a:avLst>
              <a:gd fmla="val 50000" name="adj"/>
            </a:avLst>
          </a:prstGeom>
          <a:solidFill>
            <a:srgbClr val="741B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Engineering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2606268" y="2793795"/>
            <a:ext cx="1749300" cy="26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Moving Averages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Time lagging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Quarter-wise breakdown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4718451" y="2793795"/>
            <a:ext cx="1749300" cy="26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Negative Binomial regression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Random forest regression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240520" y="1962059"/>
            <a:ext cx="2422200" cy="669000"/>
          </a:xfrm>
          <a:prstGeom prst="homePlate">
            <a:avLst>
              <a:gd fmla="val 50000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Analyse the Data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240527" y="2793795"/>
            <a:ext cx="1974600" cy="26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Identify &amp; process missing values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Analyse feature importance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Select features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from </a:t>
            </a:r>
            <a:r>
              <a:rPr lang="en" sz="4800"/>
              <a:t>2</a:t>
            </a:r>
            <a:r>
              <a:rPr lang="en"/>
              <a:t> cities</a:t>
            </a:r>
            <a:endParaRPr b="0"/>
          </a:p>
        </p:txBody>
      </p:sp>
      <p:sp>
        <p:nvSpPr>
          <p:cNvPr id="169" name="Google Shape;169;p21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20 features</a:t>
            </a:r>
            <a:r>
              <a:rPr lang="en" sz="1300"/>
              <a:t> from </a:t>
            </a:r>
            <a:r>
              <a:rPr b="1" lang="en" sz="1300"/>
              <a:t>San Juan</a:t>
            </a:r>
            <a:r>
              <a:rPr lang="en" sz="1300"/>
              <a:t> of Puerto Rico &amp;</a:t>
            </a:r>
            <a:endParaRPr sz="1300"/>
          </a:p>
          <a:p>
            <a:pPr indent="0" lvl="0" mar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300"/>
              <a:t>Iquitos</a:t>
            </a:r>
            <a:r>
              <a:rPr lang="en" sz="1300"/>
              <a:t> of Peru</a:t>
            </a:r>
            <a:endParaRPr sz="1300"/>
          </a:p>
        </p:txBody>
      </p:sp>
      <p:pic>
        <p:nvPicPr>
          <p:cNvPr id="170" name="Google Shape;170;p2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050" y="76200"/>
            <a:ext cx="3706551" cy="266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050" y="2870401"/>
            <a:ext cx="3661618" cy="216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 Histogram</a:t>
            </a:r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813" y="1291425"/>
            <a:ext cx="6068375" cy="37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729450" y="547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 txBox="1"/>
          <p:nvPr>
            <p:ph idx="4294967295" type="subTitle"/>
          </p:nvPr>
        </p:nvSpPr>
        <p:spPr>
          <a:xfrm>
            <a:off x="729450" y="1782925"/>
            <a:ext cx="54150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Why?</a:t>
            </a:r>
            <a:endParaRPr b="1"/>
          </a:p>
          <a:p>
            <a:pPr indent="-31115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features are </a:t>
            </a:r>
            <a:r>
              <a:rPr lang="en"/>
              <a:t>redundant</a:t>
            </a:r>
            <a:r>
              <a:rPr lang="en"/>
              <a:t> </a:t>
            </a:r>
            <a:endParaRPr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features have a lot of missing values</a:t>
            </a:r>
            <a:endParaRPr/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Overfitting</a:t>
            </a:r>
            <a:r>
              <a:rPr lang="en"/>
              <a:t> the model with all the features</a:t>
            </a:r>
            <a:endParaRPr/>
          </a:p>
          <a:p>
            <a:pPr indent="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Significant improvement in the accuracy ! </a:t>
            </a:r>
            <a:endParaRPr b="1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450" y="2351375"/>
            <a:ext cx="571500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729450" y="547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 txBox="1"/>
          <p:nvPr>
            <p:ph idx="4294967295" type="subTitle"/>
          </p:nvPr>
        </p:nvSpPr>
        <p:spPr>
          <a:xfrm>
            <a:off x="729450" y="1310275"/>
            <a:ext cx="33009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 correlation analysis</a:t>
            </a:r>
            <a:endParaRPr b="1" sz="13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375" y="1716775"/>
            <a:ext cx="3612476" cy="3086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1" y="1756012"/>
            <a:ext cx="3612476" cy="308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2175550" y="4881625"/>
            <a:ext cx="15918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San Juan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6866750" y="4803175"/>
            <a:ext cx="15918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Iquitos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724950" y="129525"/>
            <a:ext cx="3842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</a:t>
            </a:r>
            <a:endParaRPr/>
          </a:p>
        </p:txBody>
      </p:sp>
      <p:sp>
        <p:nvSpPr>
          <p:cNvPr id="200" name="Google Shape;200;p25"/>
          <p:cNvSpPr txBox="1"/>
          <p:nvPr>
            <p:ph idx="1" type="subTitle"/>
          </p:nvPr>
        </p:nvSpPr>
        <p:spPr>
          <a:xfrm>
            <a:off x="724950" y="1539650"/>
            <a:ext cx="33009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Moving Averages</a:t>
            </a:r>
            <a:endParaRPr b="1" sz="13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/>
              <a:t>Take the moving average for some fields, this smooth out the data set</a:t>
            </a:r>
            <a:endParaRPr sz="1000"/>
          </a:p>
        </p:txBody>
      </p:sp>
      <p:sp>
        <p:nvSpPr>
          <p:cNvPr id="201" name="Google Shape;201;p25"/>
          <p:cNvSpPr txBox="1"/>
          <p:nvPr>
            <p:ph idx="1" type="subTitle"/>
          </p:nvPr>
        </p:nvSpPr>
        <p:spPr>
          <a:xfrm>
            <a:off x="5138650" y="1539650"/>
            <a:ext cx="3300900" cy="8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Quarter Breakdown</a:t>
            </a:r>
            <a:endParaRPr b="1" sz="13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/>
              <a:t>Using the time data find the quarter of data point and add as new feature</a:t>
            </a:r>
            <a:endParaRPr sz="1000"/>
          </a:p>
        </p:txBody>
      </p:sp>
      <p:sp>
        <p:nvSpPr>
          <p:cNvPr id="202" name="Google Shape;202;p25"/>
          <p:cNvSpPr txBox="1"/>
          <p:nvPr>
            <p:ph type="title"/>
          </p:nvPr>
        </p:nvSpPr>
        <p:spPr>
          <a:xfrm>
            <a:off x="5020950" y="129525"/>
            <a:ext cx="3842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203" name="Google Shape;203;p25"/>
          <p:cNvSpPr txBox="1"/>
          <p:nvPr>
            <p:ph idx="1" type="subTitle"/>
          </p:nvPr>
        </p:nvSpPr>
        <p:spPr>
          <a:xfrm>
            <a:off x="731625" y="2728025"/>
            <a:ext cx="33009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Filling missing values</a:t>
            </a:r>
            <a:endParaRPr b="1" sz="13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/>
              <a:t>Use backward filling to fill missing values</a:t>
            </a:r>
            <a:endParaRPr sz="1000"/>
          </a:p>
        </p:txBody>
      </p:sp>
      <p:sp>
        <p:nvSpPr>
          <p:cNvPr id="204" name="Google Shape;204;p25"/>
          <p:cNvSpPr txBox="1"/>
          <p:nvPr>
            <p:ph idx="1" type="subTitle"/>
          </p:nvPr>
        </p:nvSpPr>
        <p:spPr>
          <a:xfrm>
            <a:off x="5138650" y="2728025"/>
            <a:ext cx="3300900" cy="8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Time lagging</a:t>
            </a:r>
            <a:endParaRPr b="1" sz="13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/>
              <a:t>Some features were shifted in time 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